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26"/>
  </p:notesMasterIdLst>
  <p:handoutMasterIdLst>
    <p:handoutMasterId r:id="rId27"/>
  </p:handoutMasterIdLst>
  <p:sldIdLst>
    <p:sldId id="2076137710" r:id="rId12"/>
    <p:sldId id="303" r:id="rId13"/>
    <p:sldId id="2076137717" r:id="rId14"/>
    <p:sldId id="2076137735" r:id="rId15"/>
    <p:sldId id="294" r:id="rId16"/>
    <p:sldId id="2076137734" r:id="rId17"/>
    <p:sldId id="2076137736" r:id="rId18"/>
    <p:sldId id="962" r:id="rId19"/>
    <p:sldId id="262" r:id="rId20"/>
    <p:sldId id="964" r:id="rId21"/>
    <p:sldId id="965" r:id="rId22"/>
    <p:sldId id="966" r:id="rId23"/>
    <p:sldId id="2076137709" r:id="rId24"/>
    <p:sldId id="25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0"/>
    <a:srgbClr val="416BA9"/>
    <a:srgbClr val="4675B7"/>
    <a:srgbClr val="0066CC"/>
    <a:srgbClr val="CAEBF2"/>
    <a:srgbClr val="B2E2EC"/>
    <a:srgbClr val="0077BC"/>
    <a:srgbClr val="FBF2B4"/>
    <a:srgbClr val="3F5564"/>
    <a:srgbClr val="D53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0" autoAdjust="0"/>
    <p:restoredTop sz="93655" autoAdjust="0"/>
  </p:normalViewPr>
  <p:slideViewPr>
    <p:cSldViewPr snapToGrid="0">
      <p:cViewPr varScale="1">
        <p:scale>
          <a:sx n="59" d="100"/>
          <a:sy n="59" d="100"/>
        </p:scale>
        <p:origin x="836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2025-06-04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1715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494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Styrka: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57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454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0142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Uppfylla kraven enligt lönekollektivavtalen. Det är viktigt att verksamhetsanpassa bedömningskriterier för att  det ska framgå tydligt för medarbetarna vilka resultat som ska uppnås och önskvärda beteenden.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1598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883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36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68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5069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780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Exempel på en styrka: att vara mentor för andra eller att bli tillfrågad/påtänkt som mentor till nya chefer. ”Jag är mycket lyhörd osv…”</a:t>
            </a:r>
          </a:p>
          <a:p>
            <a:r>
              <a:rPr lang="sv-SE" dirty="0"/>
              <a:t>Bör utvecklas: ”Har vissa svårigheter i att lyssna och har ett ointresse för umgänge med andra….”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2025-06-04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20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F12E175E-A8C7-4C36-9B45-8423165894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200" dirty="0"/>
              <a:t>Verksamhetsanpassade bedömningskriterier för enhetschef</a:t>
            </a:r>
            <a:endParaRPr lang="sv-SE" sz="3200" dirty="0">
              <a:solidFill>
                <a:srgbClr val="00B050"/>
              </a:solidFill>
            </a:endParaRP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1EE192E-6723-4017-8D1A-9C2B5DC93F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sv-SE" dirty="0"/>
              <a:t>APT-material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BB470E-2F73-0693-EDDF-76D87062B1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Avdelning hälso- och sjukvård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00DA96C6-9643-7762-CC06-8B5D798ECB66}"/>
              </a:ext>
            </a:extLst>
          </p:cNvPr>
          <p:cNvSpPr txBox="1"/>
          <p:nvPr/>
        </p:nvSpPr>
        <p:spPr>
          <a:xfrm>
            <a:off x="9846644" y="6044665"/>
            <a:ext cx="18095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Uppdaterad 20250603</a:t>
            </a:r>
          </a:p>
        </p:txBody>
      </p:sp>
    </p:spTree>
    <p:extLst>
      <p:ext uri="{BB962C8B-B14F-4D97-AF65-F5344CB8AC3E}">
        <p14:creationId xmlns:p14="http://schemas.microsoft.com/office/powerpoint/2010/main" val="874318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6620B20F-0BDB-1125-32FC-CFB002B6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Jag arbetar tillsammans med andra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1C706B4-B741-70CF-4534-3E0C1AFD617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är lyhörd i umgänget med andra, dvs visar respekt, hänsyn och omtanke.</a:t>
            </a:r>
          </a:p>
          <a:p>
            <a:pPr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söker aktivt efter andras synpunkter.</a:t>
            </a:r>
          </a:p>
          <a:p>
            <a:pPr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bidrar till en god arbetsmiljö och skapar en stark teamkänsla.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samverkar med andra verksamhetsområden utöver mitt eget.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är en god ledare som rådfrågas och handleder andra.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 initiativ och stöttar andra till utveckling och resultat</a:t>
            </a: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endParaRPr lang="sv-SE" sz="160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13319DCB-C876-D067-8ADE-9E4969295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461" y="5053620"/>
            <a:ext cx="7915275" cy="52387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E5B34859-0AE2-EF07-9D30-8CB0A1A98D9D}"/>
              </a:ext>
            </a:extLst>
          </p:cNvPr>
          <p:cNvSpPr txBox="1"/>
          <p:nvPr/>
        </p:nvSpPr>
        <p:spPr>
          <a:xfrm>
            <a:off x="5980386" y="5130891"/>
            <a:ext cx="50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X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0B2AA64-E637-3E67-AE03-29FBBC8C5176}"/>
              </a:ext>
            </a:extLst>
          </p:cNvPr>
          <p:cNvSpPr txBox="1"/>
          <p:nvPr/>
        </p:nvSpPr>
        <p:spPr>
          <a:xfrm>
            <a:off x="5633544" y="5576189"/>
            <a:ext cx="137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763626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CC8DB7C3-D8F1-6AC7-CC2D-EFDBD24A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Jag tänker nytt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DFA21B2-DA92-5CF7-7821-3CED14E68FB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94715"/>
            <a:ext cx="10080000" cy="4618722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ser möjlighet till förbättringar och bidrar till genomtänkta och genomförbara idéer och förslag så att verksamheten kan utvecklas. </a:t>
            </a:r>
          </a:p>
          <a:p>
            <a:pPr lvl="0"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motiverar och beskriver förändringar pedagogiskt samt bemöter kritik mot förändring på ett konstruktivt sätt. </a:t>
            </a:r>
          </a:p>
          <a:p>
            <a:pPr lvl="0"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tar hänsyn till olika informationskällor och perspektiv för att hålla mig uppdaterad med omvärlden, skapar och upprätthåller relevanta nätverk/samarbeten. </a:t>
            </a:r>
          </a:p>
          <a:p>
            <a:pPr>
              <a:lnSpc>
                <a:spcPct val="115000"/>
              </a:lnSpc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identifierar och analyserar problem, tar fram det väsentliga och drar slutsatser.</a:t>
            </a:r>
            <a:endParaRPr lang="sv-SE" sz="1900" i="1" dirty="0">
              <a:solidFill>
                <a:schemeClr val="tx1"/>
              </a:solidFill>
            </a:endParaRPr>
          </a:p>
          <a:p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019F75BC-5E1F-1844-31AD-FE643C4B56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461" y="5116682"/>
            <a:ext cx="7915275" cy="52387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819BCC75-04E1-5191-C88A-E2D4A6A083F1}"/>
              </a:ext>
            </a:extLst>
          </p:cNvPr>
          <p:cNvSpPr txBox="1"/>
          <p:nvPr/>
        </p:nvSpPr>
        <p:spPr>
          <a:xfrm>
            <a:off x="6096000" y="5193953"/>
            <a:ext cx="50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X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84AFCA5-78C0-15C7-8FAB-0DBE527E00DA}"/>
              </a:ext>
            </a:extLst>
          </p:cNvPr>
          <p:cNvSpPr txBox="1"/>
          <p:nvPr/>
        </p:nvSpPr>
        <p:spPr>
          <a:xfrm>
            <a:off x="5659820" y="5696643"/>
            <a:ext cx="137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1976958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59E4D231-46D6-48E0-D541-DD71A7B24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Jag arbetar strukturerat och effektivt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B70074E-0DAC-F85F-4878-F00DCA3B92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65500" y="1303283"/>
            <a:ext cx="10080000" cy="4429179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planerar och strukturerar mitt arbete genom t ex målformulering, prioritering, organisering och tidsplanering.</a:t>
            </a:r>
          </a:p>
          <a:p>
            <a:pPr marL="226783" lvl="1" indent="0">
              <a:lnSpc>
                <a:spcPct val="115000"/>
              </a:lnSpc>
              <a:buNone/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tar fram planer och mål, både på kort och lång sikt.</a:t>
            </a:r>
          </a:p>
          <a:p>
            <a:pPr marL="226783" lvl="1" indent="0">
              <a:lnSpc>
                <a:spcPct val="115000"/>
              </a:lnSpc>
              <a:buNone/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prioriterar vad verksamheten skall fokusera på för att uppnå de satta målen.</a:t>
            </a:r>
          </a:p>
          <a:p>
            <a:pPr marL="226783" lvl="1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sv-S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prognostiserar hur väl verksamheten klarar mål och resultat och rapporterar det som avviker.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utför mitt arbete på ett effektivt och ändamålsenligt sätt 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reflekterar över och analyserar arbetets resultat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samt utvecklar och förbättrar mitt arbetssätt.</a:t>
            </a:r>
            <a:endParaRPr lang="sv-S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102498DE-A786-1EAB-58E6-3FE7CBF13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7862" y="5693825"/>
            <a:ext cx="7915275" cy="52387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A6903BDE-0B09-6B99-0207-41BE65B3B6B2}"/>
              </a:ext>
            </a:extLst>
          </p:cNvPr>
          <p:cNvSpPr txBox="1"/>
          <p:nvPr/>
        </p:nvSpPr>
        <p:spPr>
          <a:xfrm>
            <a:off x="6096000" y="5771096"/>
            <a:ext cx="50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X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3E6F7CE-D62E-419D-F9A3-F0ACE4D5CB99}"/>
              </a:ext>
            </a:extLst>
          </p:cNvPr>
          <p:cNvSpPr txBox="1"/>
          <p:nvPr/>
        </p:nvSpPr>
        <p:spPr>
          <a:xfrm>
            <a:off x="5659820" y="5994398"/>
            <a:ext cx="137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3227248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D364AA-9FA5-14EC-1CE2-DB9E2FE84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10238991" cy="1140208"/>
          </a:xfrm>
        </p:spPr>
        <p:txBody>
          <a:bodyPr>
            <a:normAutofit/>
          </a:bodyPr>
          <a:lstStyle/>
          <a:p>
            <a:r>
              <a:rPr lang="sv-SE" dirty="0"/>
              <a:t>Hantering av dokumentet - bedömningskriterier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295B39-5E6F-1143-417D-85D3FD3AB0E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671145"/>
            <a:ext cx="10080000" cy="4242292"/>
          </a:xfrm>
        </p:spPr>
        <p:txBody>
          <a:bodyPr/>
          <a:lstStyle/>
          <a:p>
            <a:endParaRPr lang="sv-SE" dirty="0"/>
          </a:p>
          <a:p>
            <a:pPr marL="354013" indent="-354013">
              <a:buClr>
                <a:srgbClr val="458AB5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Bedömningssamtalet ska </a:t>
            </a:r>
            <a:r>
              <a:rPr lang="sv-SE" sz="2400" b="1" dirty="0"/>
              <a:t>dokumenteras</a:t>
            </a:r>
            <a:r>
              <a:rPr lang="sv-SE" sz="2400" dirty="0"/>
              <a:t> och </a:t>
            </a:r>
            <a:r>
              <a:rPr lang="sv-SE" sz="2400" b="1" dirty="0"/>
              <a:t>signeras</a:t>
            </a:r>
            <a:r>
              <a:rPr lang="sv-SE" sz="2400" dirty="0"/>
              <a:t>, chef och medarbetare tar var sitt exemplar</a:t>
            </a:r>
          </a:p>
          <a:p>
            <a:pPr marL="354013" indent="-354013">
              <a:buClr>
                <a:srgbClr val="458AB5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Tänk på att dokumentet är en </a:t>
            </a:r>
            <a:r>
              <a:rPr lang="sv-SE" sz="2400" b="1" dirty="0"/>
              <a:t>allmän handling</a:t>
            </a:r>
            <a:r>
              <a:rPr lang="sv-SE" sz="2400" dirty="0"/>
              <a:t> och kan begäras ut.</a:t>
            </a:r>
          </a:p>
          <a:p>
            <a:pPr marL="354013" indent="-354013">
              <a:buClr>
                <a:srgbClr val="458AB5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Spara förslagsvis bedömningskriterierna i en mapp i (I:)-katalogen.</a:t>
            </a:r>
          </a:p>
          <a:p>
            <a:pPr marL="354013" indent="-354013">
              <a:spcBef>
                <a:spcPts val="0"/>
              </a:spcBef>
              <a:spcAft>
                <a:spcPts val="0"/>
              </a:spcAft>
              <a:buClr>
                <a:srgbClr val="458AB5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Vid </a:t>
            </a:r>
            <a:r>
              <a:rPr lang="sv-SE" sz="2400" b="1" dirty="0"/>
              <a:t>chefsbyte</a:t>
            </a:r>
            <a:r>
              <a:rPr lang="sv-SE" sz="2400" dirty="0"/>
              <a:t> följs </a:t>
            </a:r>
            <a:r>
              <a:rPr lang="sv-SE" sz="2400" b="1" dirty="0"/>
              <a:t>rutinen</a:t>
            </a:r>
            <a:r>
              <a:rPr lang="sv-SE" sz="2400" dirty="0"/>
              <a:t> som har tagits fram, </a:t>
            </a:r>
          </a:p>
          <a:p>
            <a:pPr marL="355600" indent="0">
              <a:spcBef>
                <a:spcPts val="0"/>
              </a:spcBef>
              <a:spcAft>
                <a:spcPts val="0"/>
              </a:spcAft>
              <a:buClr>
                <a:srgbClr val="458AB5"/>
              </a:buClr>
              <a:buNone/>
            </a:pPr>
            <a:r>
              <a:rPr lang="sv-SE" sz="2400" dirty="0"/>
              <a:t>ansvaret ligger på överordnad chef.</a:t>
            </a:r>
          </a:p>
        </p:txBody>
      </p:sp>
      <p:pic>
        <p:nvPicPr>
          <p:cNvPr id="4" name="Bild 3" descr="Checklista kontur">
            <a:extLst>
              <a:ext uri="{FF2B5EF4-FFF2-40B4-BE49-F238E27FC236}">
                <a16:creationId xmlns:a16="http://schemas.microsoft.com/office/drawing/2014/main" id="{87BCC716-D5CC-72C5-7A99-1EFA74A6AE7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65837">
            <a:off x="8851495" y="4151552"/>
            <a:ext cx="2614581" cy="261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19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692624-664C-4238-88D3-7D9571597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650" y="2399545"/>
            <a:ext cx="9966036" cy="309600"/>
          </a:xfrm>
        </p:spPr>
        <p:txBody>
          <a:bodyPr>
            <a:normAutofit fontScale="90000"/>
          </a:bodyPr>
          <a:lstStyle/>
          <a:p>
            <a:r>
              <a:rPr lang="sv-SE" dirty="0"/>
              <a:t>Erika Olsson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65F819C-DD6A-56CB-1745-7277E0F24B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Staben Hälso- och sjukvård</a:t>
            </a:r>
          </a:p>
          <a:p>
            <a:r>
              <a:rPr lang="sv-SE" dirty="0"/>
              <a:t>Äldre samt vård- och omsorgsförvaltningen, Göteborgs Stad</a:t>
            </a:r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8FB0EC-AC59-0B1E-3607-FD8C133DC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Introduktion till bildspelet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412911-6C03-CBB4-BB6D-FD1B300B3C5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58784"/>
            <a:ext cx="10080000" cy="5308271"/>
          </a:xfrm>
        </p:spPr>
        <p:txBody>
          <a:bodyPr>
            <a:normAutofit/>
          </a:bodyPr>
          <a:lstStyle/>
          <a:p>
            <a:pPr marL="635000" indent="-457200">
              <a:buClr>
                <a:schemeClr val="accent3"/>
              </a:buClr>
              <a:buFont typeface="Wingdings" panose="05000000000000000000" pitchFamily="2" charset="2"/>
              <a:buChar char="§"/>
            </a:pPr>
            <a:endParaRPr lang="sv-SE" sz="2600" dirty="0"/>
          </a:p>
          <a:p>
            <a:pPr marL="635000" indent="-4572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Denna presentation är tänkt att användas på APT för att gå igenom bedömningskriterierna tillsammans med medarbetarna.</a:t>
            </a:r>
          </a:p>
          <a:p>
            <a:pPr marL="635000" indent="-4572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Bedömningskriterierna ska presenteras varje år på ett APT. Att beskriva bedömningskriterier och vad de betyder skapar samsyn mellan chefer och medarbetare.</a:t>
            </a:r>
          </a:p>
          <a:p>
            <a:pPr marL="635000" indent="-4572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Bedömningskriterierna kommer att publiceras under styrande dokument för att vara tillgängliga för samtliga medarbetare.</a:t>
            </a:r>
          </a:p>
          <a:p>
            <a:pPr marL="635000" indent="-457200">
              <a:buClr>
                <a:schemeClr val="accent3"/>
              </a:buClr>
              <a:buFont typeface="Wingdings" panose="05000000000000000000" pitchFamily="2" charset="2"/>
              <a:buChar char="§"/>
            </a:pPr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259903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EB5F8A-CBAD-4686-97DB-ACE223024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använder vi bedömningskriterier?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9FDD99-F750-4F0E-A8E7-957DEA531E6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5600" indent="-3556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b="0" i="0" dirty="0">
                <a:solidFill>
                  <a:srgbClr val="333333"/>
                </a:solidFill>
                <a:effectLst/>
              </a:rPr>
              <a:t>Ett viktigt verktyg i lönebildningen är förvaltningens </a:t>
            </a:r>
            <a:r>
              <a:rPr lang="sv-SE" sz="2400" dirty="0">
                <a:solidFill>
                  <a:srgbClr val="333333"/>
                </a:solidFill>
              </a:rPr>
              <a:t>bedömningskriterier</a:t>
            </a:r>
            <a:r>
              <a:rPr lang="sv-SE" sz="2400" b="0" i="0" dirty="0">
                <a:solidFill>
                  <a:srgbClr val="333333"/>
                </a:solidFill>
                <a:effectLst/>
              </a:rPr>
              <a:t>, det vill säga </a:t>
            </a:r>
            <a:r>
              <a:rPr lang="sv-SE" sz="2400" b="1" i="0" dirty="0">
                <a:solidFill>
                  <a:srgbClr val="333333"/>
                </a:solidFill>
                <a:effectLst/>
              </a:rPr>
              <a:t>på vilka grunder lönen sätts</a:t>
            </a:r>
            <a:r>
              <a:rPr lang="sv-SE" sz="2400" b="0" i="0" dirty="0">
                <a:solidFill>
                  <a:srgbClr val="333333"/>
                </a:solidFill>
                <a:effectLst/>
              </a:rPr>
              <a:t>.</a:t>
            </a:r>
            <a:r>
              <a:rPr lang="sv-SE" sz="2400" dirty="0">
                <a:solidFill>
                  <a:srgbClr val="333333"/>
                </a:solidFill>
              </a:rPr>
              <a:t> </a:t>
            </a:r>
            <a:endParaRPr lang="en-US" sz="2400" dirty="0"/>
          </a:p>
          <a:p>
            <a:pPr marL="355600" indent="-3556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b="0" i="0" dirty="0">
                <a:solidFill>
                  <a:srgbClr val="333333"/>
                </a:solidFill>
                <a:effectLst/>
              </a:rPr>
              <a:t>De är en förutsättning för individuell, differentierad och saklig lönesättning. </a:t>
            </a:r>
            <a:r>
              <a:rPr lang="sv-SE" sz="2400" dirty="0">
                <a:solidFill>
                  <a:srgbClr val="333333"/>
                </a:solidFill>
              </a:rPr>
              <a:t> </a:t>
            </a:r>
            <a:endParaRPr lang="sv-SE" sz="2400" b="0" i="0" dirty="0">
              <a:solidFill>
                <a:srgbClr val="333333"/>
              </a:solidFill>
              <a:effectLst/>
              <a:cs typeface="Arial"/>
            </a:endParaRPr>
          </a:p>
          <a:p>
            <a:pPr marL="355600" indent="-3556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>
                <a:solidFill>
                  <a:srgbClr val="333333"/>
                </a:solidFill>
              </a:rPr>
              <a:t>Bedömningskriterierna </a:t>
            </a:r>
            <a:r>
              <a:rPr lang="sv-SE" sz="2400" b="0" i="0" dirty="0">
                <a:solidFill>
                  <a:srgbClr val="333333"/>
                </a:solidFill>
                <a:effectLst/>
              </a:rPr>
              <a:t>ska vara tydliga och konkreta, så att resultat och prestationer kan kopplas till verksamhetens mål.</a:t>
            </a:r>
            <a:r>
              <a:rPr lang="sv-SE" sz="2400" dirty="0">
                <a:solidFill>
                  <a:srgbClr val="333333"/>
                </a:solidFill>
              </a:rPr>
              <a:t> </a:t>
            </a:r>
            <a:endParaRPr lang="sv-SE" sz="2400" b="0" i="0" dirty="0">
              <a:solidFill>
                <a:srgbClr val="333333"/>
              </a:solidFill>
              <a:effectLst/>
              <a:cs typeface="Arial"/>
            </a:endParaRPr>
          </a:p>
          <a:p>
            <a:pPr marL="355600" indent="-355600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b="0" i="0" dirty="0">
                <a:solidFill>
                  <a:srgbClr val="333333"/>
                </a:solidFill>
                <a:effectLst/>
              </a:rPr>
              <a:t>Samma kriterium kan till exempel ha olika tyngd eller innebörd inom olika delar i verksamheten eller för olika grupper av befattningar hos samma arbetsgivare.</a:t>
            </a:r>
            <a:r>
              <a:rPr lang="sv-SE" sz="2400" dirty="0">
                <a:solidFill>
                  <a:srgbClr val="333333"/>
                </a:solidFill>
              </a:rPr>
              <a:t> </a:t>
            </a:r>
            <a:endParaRPr lang="sv-SE" sz="2400" b="0" i="0" dirty="0">
              <a:solidFill>
                <a:srgbClr val="333333"/>
              </a:solidFill>
              <a:effectLst/>
              <a:cs typeface="Arial"/>
            </a:endParaRPr>
          </a:p>
        </p:txBody>
      </p:sp>
      <p:pic>
        <p:nvPicPr>
          <p:cNvPr id="5" name="Bild 4" descr="Pusselbitar kontur">
            <a:extLst>
              <a:ext uri="{FF2B5EF4-FFF2-40B4-BE49-F238E27FC236}">
                <a16:creationId xmlns:a16="http://schemas.microsoft.com/office/drawing/2014/main" id="{CE23067E-7FBA-0D92-A2C5-F2D83E29C0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04642" y="4566274"/>
            <a:ext cx="2062716" cy="2062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1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B68375-C8CC-1E00-8B1A-86DB02F39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nya bedömningskriterier?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E24FA-BC2D-D29B-C4E2-E5A6B0AADB1A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Vår förvaltning behöver säkerställa att bedömningskriterierna går i linje med Göteborgs stads bedömningskriterier. Kriterierna utgår från stadens </a:t>
            </a:r>
            <a:r>
              <a:rPr lang="sv-SE" sz="2400" dirty="0">
                <a:solidFill>
                  <a:schemeClr val="tx1"/>
                </a:solidFill>
              </a:rPr>
              <a:t>fyra förhållningsätt </a:t>
            </a:r>
            <a:r>
              <a:rPr lang="sv-SE" sz="2400" dirty="0"/>
              <a:t>samt ytterligare ett bedömningskriterium, ”Jag arbetar strukturerat och effektivt”.</a:t>
            </a:r>
          </a:p>
          <a:p>
            <a:pPr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En arbetsgrupp bestående utav enhetschefer och fackliga företrädare har tillsammans verksamhetsanpassat bedömningskriterierna utifrån yrkesrollen enhetschef. </a:t>
            </a:r>
          </a:p>
        </p:txBody>
      </p:sp>
    </p:spTree>
    <p:extLst>
      <p:ext uri="{BB962C8B-B14F-4D97-AF65-F5344CB8AC3E}">
        <p14:creationId xmlns:p14="http://schemas.microsoft.com/office/powerpoint/2010/main" val="27101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55FC0E-33A6-4578-AB80-5CCED03CE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sker bedömning?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3999B4-3850-43B0-AB8C-12231ACC07B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43414" y="1141772"/>
            <a:ext cx="10930030" cy="5055219"/>
          </a:xfrm>
        </p:spPr>
        <p:txBody>
          <a:bodyPr>
            <a:normAutofit/>
          </a:bodyPr>
          <a:lstStyle/>
          <a:p>
            <a:pPr marL="355600" indent="-355600">
              <a:buClr>
                <a:srgbClr val="0077BC"/>
              </a:buClr>
              <a:buNone/>
            </a:pPr>
            <a:endParaRPr lang="sv-SE" sz="400" dirty="0">
              <a:solidFill>
                <a:srgbClr val="FF0000"/>
              </a:solidFill>
            </a:endParaRPr>
          </a:p>
          <a:p>
            <a:pPr marL="355600" indent="-355600">
              <a:buClr>
                <a:srgbClr val="0077BC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Bedömningen sker på en skala från utvecklingsområde till styrka.</a:t>
            </a:r>
          </a:p>
          <a:p>
            <a:pPr marL="355600" indent="-355600">
              <a:buClr>
                <a:srgbClr val="0077BC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Om medarbetaren bedöms ha ett </a:t>
            </a:r>
            <a:r>
              <a:rPr lang="sv-SE" sz="2400" b="1" dirty="0"/>
              <a:t>utvecklingsområde</a:t>
            </a:r>
            <a:r>
              <a:rPr lang="sv-SE" sz="2400" dirty="0"/>
              <a:t> i ett bedömningskriterium så ska det föras in på den individuella utvecklingsplanen där det bland annat anges vad som behöver förbättras/utvecklas, vilka förutsättningar som behövs och vilka aktiviteter som planeras.</a:t>
            </a:r>
          </a:p>
          <a:p>
            <a:pPr marL="355600" indent="-355600">
              <a:buClr>
                <a:srgbClr val="0077BC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Den individuella utvecklingsplanen ska följas upp genom samtal under året. </a:t>
            </a:r>
          </a:p>
          <a:p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12382D55-3039-F139-A51D-8EAA0ADBBFD1}"/>
              </a:ext>
            </a:extLst>
          </p:cNvPr>
          <p:cNvGrpSpPr/>
          <p:nvPr/>
        </p:nvGrpSpPr>
        <p:grpSpPr>
          <a:xfrm>
            <a:off x="1484667" y="4846550"/>
            <a:ext cx="8782398" cy="869678"/>
            <a:chOff x="1271240" y="5754030"/>
            <a:chExt cx="8782398" cy="869678"/>
          </a:xfrm>
        </p:grpSpPr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D42E8725-AACC-6900-1366-A037DB427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71240" y="5754030"/>
              <a:ext cx="8782398" cy="869678"/>
            </a:xfrm>
            <a:prstGeom prst="rect">
              <a:avLst/>
            </a:prstGeom>
          </p:spPr>
        </p:pic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63AEE2B0-D7E5-B5BB-96E7-ACF2832D5F91}"/>
                </a:ext>
              </a:extLst>
            </p:cNvPr>
            <p:cNvSpPr txBox="1"/>
            <p:nvPr/>
          </p:nvSpPr>
          <p:spPr>
            <a:xfrm>
              <a:off x="3636022" y="5927259"/>
              <a:ext cx="3943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800" b="1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7516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F61766-2380-4620-8EF7-00D295220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sker bedömning?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5D7ED8-E427-480A-ABAE-870E99E5341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346428"/>
            <a:ext cx="10080000" cy="4816866"/>
          </a:xfrm>
        </p:spPr>
        <p:txBody>
          <a:bodyPr>
            <a:normAutofit/>
          </a:bodyPr>
          <a:lstStyle/>
          <a:p>
            <a:pPr marL="355600" indent="-355600">
              <a:buClr>
                <a:srgbClr val="0077BC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En bedömning som hamnar mitt på bedömningsskalan är en </a:t>
            </a:r>
            <a:r>
              <a:rPr lang="sv-SE" sz="2400" b="1" dirty="0"/>
              <a:t>god prestation. </a:t>
            </a:r>
            <a:r>
              <a:rPr lang="sv-SE" sz="2400" dirty="0"/>
              <a:t>Medarbetaren utför sitt arbete i överensstämmelse med bedömningskriteriet, har den </a:t>
            </a:r>
            <a:r>
              <a:rPr lang="sv-SE" sz="2400" b="1" dirty="0"/>
              <a:t>kompetens</a:t>
            </a:r>
            <a:r>
              <a:rPr lang="sv-SE" sz="2400" dirty="0"/>
              <a:t> som krävs och bör ha en god lönenivå.  </a:t>
            </a:r>
          </a:p>
          <a:p>
            <a:pPr marL="355600" indent="-355600">
              <a:buClr>
                <a:srgbClr val="0077BC"/>
              </a:buClr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355600" indent="-35560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66E43D6C-3733-9024-7890-86703D6236E0}"/>
              </a:ext>
            </a:extLst>
          </p:cNvPr>
          <p:cNvGrpSpPr/>
          <p:nvPr/>
        </p:nvGrpSpPr>
        <p:grpSpPr>
          <a:xfrm>
            <a:off x="1752634" y="4184030"/>
            <a:ext cx="8686731" cy="584775"/>
            <a:chOff x="1293891" y="3429000"/>
            <a:chExt cx="8686731" cy="584775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B89DE58-B4D2-45FF-A0C7-243084E0E564}"/>
                </a:ext>
              </a:extLst>
            </p:cNvPr>
            <p:cNvSpPr txBox="1"/>
            <p:nvPr/>
          </p:nvSpPr>
          <p:spPr>
            <a:xfrm>
              <a:off x="1293891" y="3515010"/>
              <a:ext cx="22376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/>
                <a:t>Utvecklingsområde</a:t>
              </a: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C6CCBECE-772D-4606-B088-52B9DB19584F}"/>
                </a:ext>
              </a:extLst>
            </p:cNvPr>
            <p:cNvSpPr txBox="1"/>
            <p:nvPr/>
          </p:nvSpPr>
          <p:spPr>
            <a:xfrm>
              <a:off x="9054441" y="3530549"/>
              <a:ext cx="9261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/>
                <a:t>Styrka</a:t>
              </a:r>
            </a:p>
          </p:txBody>
        </p:sp>
        <p:grpSp>
          <p:nvGrpSpPr>
            <p:cNvPr id="7" name="Grupp 6">
              <a:extLst>
                <a:ext uri="{FF2B5EF4-FFF2-40B4-BE49-F238E27FC236}">
                  <a16:creationId xmlns:a16="http://schemas.microsoft.com/office/drawing/2014/main" id="{3597976A-3C8C-9881-E145-A60F06187BE0}"/>
                </a:ext>
              </a:extLst>
            </p:cNvPr>
            <p:cNvGrpSpPr/>
            <p:nvPr/>
          </p:nvGrpSpPr>
          <p:grpSpPr>
            <a:xfrm>
              <a:off x="3468311" y="3429000"/>
              <a:ext cx="5586130" cy="584775"/>
              <a:chOff x="3468311" y="3429000"/>
              <a:chExt cx="5586130" cy="584775"/>
            </a:xfrm>
          </p:grpSpPr>
          <p:sp>
            <p:nvSpPr>
              <p:cNvPr id="4" name="Pil: höger 3">
                <a:extLst>
                  <a:ext uri="{FF2B5EF4-FFF2-40B4-BE49-F238E27FC236}">
                    <a16:creationId xmlns:a16="http://schemas.microsoft.com/office/drawing/2014/main" id="{32775767-7D15-4B93-9C53-B6A6C1B60867}"/>
                  </a:ext>
                </a:extLst>
              </p:cNvPr>
              <p:cNvSpPr/>
              <p:nvPr/>
            </p:nvSpPr>
            <p:spPr>
              <a:xfrm>
                <a:off x="3468311" y="3429000"/>
                <a:ext cx="5586130" cy="572430"/>
              </a:xfrm>
              <a:prstGeom prst="righ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  <p:sp>
            <p:nvSpPr>
              <p:cNvPr id="8" name="textruta 7">
                <a:extLst>
                  <a:ext uri="{FF2B5EF4-FFF2-40B4-BE49-F238E27FC236}">
                    <a16:creationId xmlns:a16="http://schemas.microsoft.com/office/drawing/2014/main" id="{78875170-0BFF-475C-BFA9-0C6A26EB42F3}"/>
                  </a:ext>
                </a:extLst>
              </p:cNvPr>
              <p:cNvSpPr txBox="1"/>
              <p:nvPr/>
            </p:nvSpPr>
            <p:spPr>
              <a:xfrm>
                <a:off x="6064371" y="3429000"/>
                <a:ext cx="39401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3200" b="1" dirty="0"/>
                  <a:t>X</a:t>
                </a:r>
              </a:p>
            </p:txBody>
          </p:sp>
        </p:grp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2A319ACF-6463-5413-35E2-6A54B736305C}"/>
              </a:ext>
            </a:extLst>
          </p:cNvPr>
          <p:cNvSpPr/>
          <p:nvPr/>
        </p:nvSpPr>
        <p:spPr>
          <a:xfrm>
            <a:off x="5943604" y="4803205"/>
            <a:ext cx="1553029" cy="340511"/>
          </a:xfrm>
          <a:prstGeom prst="rect">
            <a:avLst/>
          </a:prstGeo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426656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F61766-2380-4620-8EF7-00D295220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sker bedömning?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5D7ED8-E427-480A-ABAE-870E99E5341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346428"/>
            <a:ext cx="10080000" cy="4816866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2400" dirty="0"/>
              <a:t>Om en medarbetare bedöms ha </a:t>
            </a:r>
            <a:r>
              <a:rPr lang="sv-SE" sz="2400" b="1" dirty="0"/>
              <a:t>styrka</a:t>
            </a:r>
            <a:r>
              <a:rPr lang="sv-SE" sz="2400" dirty="0"/>
              <a:t> inom ett bedömningskriterium så behöver det tydligt framgå i chefens bedömning vad det är som skiljer sig jämfört med bedömningen av en normalt god prestation. 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66E43D6C-3733-9024-7890-86703D6236E0}"/>
              </a:ext>
            </a:extLst>
          </p:cNvPr>
          <p:cNvGrpSpPr/>
          <p:nvPr/>
        </p:nvGrpSpPr>
        <p:grpSpPr>
          <a:xfrm>
            <a:off x="1548433" y="3754861"/>
            <a:ext cx="8686731" cy="594142"/>
            <a:chOff x="1293891" y="3407288"/>
            <a:chExt cx="8686731" cy="594142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B89DE58-B4D2-45FF-A0C7-243084E0E564}"/>
                </a:ext>
              </a:extLst>
            </p:cNvPr>
            <p:cNvSpPr txBox="1"/>
            <p:nvPr/>
          </p:nvSpPr>
          <p:spPr>
            <a:xfrm>
              <a:off x="1293891" y="3515010"/>
              <a:ext cx="22376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/>
                <a:t>Utvecklingsområde</a:t>
              </a: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C6CCBECE-772D-4606-B088-52B9DB19584F}"/>
                </a:ext>
              </a:extLst>
            </p:cNvPr>
            <p:cNvSpPr txBox="1"/>
            <p:nvPr/>
          </p:nvSpPr>
          <p:spPr>
            <a:xfrm>
              <a:off x="9054441" y="3530549"/>
              <a:ext cx="9261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/>
                <a:t>Styrka</a:t>
              </a:r>
            </a:p>
          </p:txBody>
        </p:sp>
        <p:grpSp>
          <p:nvGrpSpPr>
            <p:cNvPr id="7" name="Grupp 6">
              <a:extLst>
                <a:ext uri="{FF2B5EF4-FFF2-40B4-BE49-F238E27FC236}">
                  <a16:creationId xmlns:a16="http://schemas.microsoft.com/office/drawing/2014/main" id="{3597976A-3C8C-9881-E145-A60F06187BE0}"/>
                </a:ext>
              </a:extLst>
            </p:cNvPr>
            <p:cNvGrpSpPr/>
            <p:nvPr/>
          </p:nvGrpSpPr>
          <p:grpSpPr>
            <a:xfrm>
              <a:off x="3468311" y="3407288"/>
              <a:ext cx="5586130" cy="594142"/>
              <a:chOff x="3468311" y="3407288"/>
              <a:chExt cx="5586130" cy="594142"/>
            </a:xfrm>
          </p:grpSpPr>
          <p:sp>
            <p:nvSpPr>
              <p:cNvPr id="4" name="Pil: höger 3">
                <a:extLst>
                  <a:ext uri="{FF2B5EF4-FFF2-40B4-BE49-F238E27FC236}">
                    <a16:creationId xmlns:a16="http://schemas.microsoft.com/office/drawing/2014/main" id="{32775767-7D15-4B93-9C53-B6A6C1B60867}"/>
                  </a:ext>
                </a:extLst>
              </p:cNvPr>
              <p:cNvSpPr/>
              <p:nvPr/>
            </p:nvSpPr>
            <p:spPr>
              <a:xfrm>
                <a:off x="3468311" y="3429000"/>
                <a:ext cx="5586130" cy="572430"/>
              </a:xfrm>
              <a:prstGeom prst="righ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  <p:sp>
            <p:nvSpPr>
              <p:cNvPr id="8" name="textruta 7">
                <a:extLst>
                  <a:ext uri="{FF2B5EF4-FFF2-40B4-BE49-F238E27FC236}">
                    <a16:creationId xmlns:a16="http://schemas.microsoft.com/office/drawing/2014/main" id="{78875170-0BFF-475C-BFA9-0C6A26EB42F3}"/>
                  </a:ext>
                </a:extLst>
              </p:cNvPr>
              <p:cNvSpPr txBox="1"/>
              <p:nvPr/>
            </p:nvSpPr>
            <p:spPr>
              <a:xfrm>
                <a:off x="8324095" y="3407288"/>
                <a:ext cx="39401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3200" b="1" dirty="0"/>
                  <a:t>X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60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79AF53-BB3F-4272-966C-B9514C02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Jag vet mitt uppdrag och vem jag är till för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A0137B-2C84-7B94-C475-5B12A1A40E7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19043"/>
            <a:ext cx="10080000" cy="469439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</a:pPr>
            <a:r>
              <a:rPr lang="sv-SE" sz="2300" dirty="0">
                <a:latin typeface="Arial" panose="020B0604020202020204" pitchFamily="34" charset="0"/>
                <a:cs typeface="Arial" panose="020B0604020202020204" pitchFamily="34" charset="0"/>
              </a:rPr>
              <a:t>Jag arbetar aktivt för att säkerställa kvalitet och patientsäkerhet i verksamheten.</a:t>
            </a:r>
          </a:p>
          <a:p>
            <a:pPr>
              <a:lnSpc>
                <a:spcPct val="115000"/>
              </a:lnSpc>
            </a:pPr>
            <a:r>
              <a:rPr lang="sv-SE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agerar utifrån en förståelse för de krav som ställs på den egna verksamheten och samspelar med andra interna/externa aktörer. Visar intresse för och driver frågor för att skapa mervärde för de vi är till för. </a:t>
            </a:r>
          </a:p>
          <a:p>
            <a:pPr>
              <a:lnSpc>
                <a:spcPct val="115000"/>
              </a:lnSpc>
            </a:pPr>
            <a:r>
              <a:rPr lang="sv-SE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agerar utifrån en god kunskap om ekonomi och revision. Jag förstår hur verksamheten beskrivs i budget och redovisning och arbetar aktivt för en budget i balans. </a:t>
            </a:r>
          </a:p>
          <a:p>
            <a:pPr>
              <a:lnSpc>
                <a:spcPct val="115000"/>
              </a:lnSpc>
            </a:pPr>
            <a:r>
              <a:rPr lang="sv-SE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arbetar aktivt för verksamhetens kompetensförsörjning.</a:t>
            </a:r>
          </a:p>
          <a:p>
            <a:pPr>
              <a:lnSpc>
                <a:spcPct val="115000"/>
              </a:lnSpc>
            </a:pPr>
            <a:r>
              <a:rPr lang="sv-SE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Förhållningssätt gentemot medarbetare </a:t>
            </a:r>
          </a:p>
          <a:p>
            <a:pPr lvl="1">
              <a:lnSpc>
                <a:spcPct val="115000"/>
              </a:lnSpc>
            </a:pPr>
            <a:r>
              <a:rPr lang="sv-SE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är tillgänglig och tydlig. Uttrycker krav, förväntningar, mål och återkopplar. </a:t>
            </a:r>
          </a:p>
          <a:p>
            <a:pPr lvl="1">
              <a:lnSpc>
                <a:spcPct val="115000"/>
              </a:lnSpc>
            </a:pPr>
            <a:r>
              <a:rPr lang="sv-SE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Visar uppskattning för medarbetarnas arbetsinsatser.</a:t>
            </a:r>
          </a:p>
          <a:p>
            <a:pPr lvl="1">
              <a:lnSpc>
                <a:spcPct val="115000"/>
              </a:lnSpc>
            </a:pPr>
            <a:r>
              <a:rPr lang="sv-SE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rådfrågar/samverkar med berörda parter inför beslut.</a:t>
            </a:r>
          </a:p>
          <a:p>
            <a:pPr lvl="1">
              <a:lnSpc>
                <a:spcPct val="115000"/>
              </a:lnSpc>
            </a:pPr>
            <a:r>
              <a:rPr lang="sv-SE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visar tilltro till medarbetare och delegerar. Skapar förutsättningar för medarbetarna.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15C7D8AD-67D2-542E-861B-7E9934D81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379" y="5757813"/>
            <a:ext cx="7915275" cy="52387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4B77E2ED-8963-5A2D-B47F-2140EC154F50}"/>
              </a:ext>
            </a:extLst>
          </p:cNvPr>
          <p:cNvSpPr txBox="1"/>
          <p:nvPr/>
        </p:nvSpPr>
        <p:spPr>
          <a:xfrm>
            <a:off x="5938344" y="5835084"/>
            <a:ext cx="50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X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8781395-8620-B026-0618-E46BB3C417EA}"/>
              </a:ext>
            </a:extLst>
          </p:cNvPr>
          <p:cNvSpPr txBox="1"/>
          <p:nvPr/>
        </p:nvSpPr>
        <p:spPr>
          <a:xfrm>
            <a:off x="5591503" y="6281687"/>
            <a:ext cx="137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2427620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79AF53-BB3F-4272-966C-B9514C02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 alla mina möten och uppgifter – jag bryr mig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7A695A6-EF2C-D460-60A7-29A0B83986F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19043"/>
            <a:ext cx="10080000" cy="469439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agerar på ett lugnt och stabilt sätt i möten och kan agera</a:t>
            </a:r>
            <a:r>
              <a:rPr lang="sv-SE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övertygande och tillitsfullt</a:t>
            </a:r>
            <a:r>
              <a:rPr lang="sv-SE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såväl informella som i formella situationer samt i utsatta lägen. </a:t>
            </a:r>
          </a:p>
          <a:p>
            <a:pPr>
              <a:lnSpc>
                <a:spcPct val="115000"/>
              </a:lnSpc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skapar en trygg miljö där mina medarbetare vågar uttrycka sina åsikter och be om hjälp.</a:t>
            </a:r>
          </a:p>
          <a:p>
            <a:pPr>
              <a:lnSpc>
                <a:spcPct val="115000"/>
              </a:lnSpc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står för mina åsikter och förmedlar obekväma budskap </a:t>
            </a:r>
            <a:r>
              <a:rPr lang="sv-S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situationsanpassat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är en god ambassadör för min verksamhet.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Jag är positiv till inkommande synpunkter från såväl patienter som närstående och använder synpunkterna för att utveckla och förbättra verksamheten.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BDAA2731-1D22-2969-6BBC-BDF6E837F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992" y="5986103"/>
            <a:ext cx="7915275" cy="52387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66E598BB-31E8-4E52-F042-CB4DECBF4FF5}"/>
              </a:ext>
            </a:extLst>
          </p:cNvPr>
          <p:cNvSpPr txBox="1"/>
          <p:nvPr/>
        </p:nvSpPr>
        <p:spPr>
          <a:xfrm>
            <a:off x="5843751" y="6063374"/>
            <a:ext cx="50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X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C23A7AB-E15B-CA67-0A69-3BBBC177C0E4}"/>
              </a:ext>
            </a:extLst>
          </p:cNvPr>
          <p:cNvSpPr txBox="1"/>
          <p:nvPr/>
        </p:nvSpPr>
        <p:spPr>
          <a:xfrm>
            <a:off x="5528441" y="6413367"/>
            <a:ext cx="137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Kompetens</a:t>
            </a:r>
          </a:p>
        </p:txBody>
      </p:sp>
    </p:spTree>
    <p:extLst>
      <p:ext uri="{BB962C8B-B14F-4D97-AF65-F5344CB8AC3E}">
        <p14:creationId xmlns:p14="http://schemas.microsoft.com/office/powerpoint/2010/main" val="1369828422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3A6B54F0-68F7-4DD6-93BC-770E5F145525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EEB67F67-F756-4687-8A7F-E9CE7BFCAAC1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E350738D-2F23-4A66-8E07-539029966823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1892649E-0CF4-4A81-B303-03DC124E9C0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50D7DE75-A9CC-4C3A-A088-9F0E23B7F518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B295FE3C-BB9E-4D99-AA6B-72CA81C52049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75DD0039-48A7-4254-A802-60C3819E21A3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E8C2CDE9-A372-4318-9364-2653876224BF}" vid="{A1304CDE-75EC-47CC-876A-893BE679249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4c8eb14-a4db-4a67-bc76-fb62c2b91e8a" xsi:nil="true"/>
    <lcf76f155ced4ddcb4097134ff3c332f xmlns="94c8eb14-a4db-4a67-bc76-fb62c2b91e8a">
      <Terms xmlns="http://schemas.microsoft.com/office/infopath/2007/PartnerControls"/>
    </lcf76f155ced4ddcb4097134ff3c332f>
    <TaxCatchAll xmlns="cdff4c54-b6d4-4350-bf6d-a35c541f79a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FE3196CF7D4644ADC2CAE7A232E9FF" ma:contentTypeVersion="16" ma:contentTypeDescription="Skapa ett nytt dokument." ma:contentTypeScope="" ma:versionID="f37b237ff17ee0ef4643e0649ca4f1d8">
  <xsd:schema xmlns:xsd="http://www.w3.org/2001/XMLSchema" xmlns:xs="http://www.w3.org/2001/XMLSchema" xmlns:p="http://schemas.microsoft.com/office/2006/metadata/properties" xmlns:ns2="94c8eb14-a4db-4a67-bc76-fb62c2b91e8a" xmlns:ns3="cdff4c54-b6d4-4350-bf6d-a35c541f79a9" targetNamespace="http://schemas.microsoft.com/office/2006/metadata/properties" ma:root="true" ma:fieldsID="340e424e4a5e0733dd1d88b6777a3291" ns2:_="" ns3:_="">
    <xsd:import namespace="94c8eb14-a4db-4a67-bc76-fb62c2b91e8a"/>
    <xsd:import namespace="cdff4c54-b6d4-4350-bf6d-a35c541f79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8eb14-a4db-4a67-bc76-fb62c2b91e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f4c54-b6d4-4350-bf6d-a35c541f79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e38ab2-f53c-4ca0-a460-d3f4a32b4b24}" ma:internalName="TaxCatchAll" ma:showField="CatchAllData" ma:web="cdff4c54-b6d4-4350-bf6d-a35c541f79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9D2BB2-80C6-4BAE-8956-73A9441C8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EE0431-363B-4AE3-B851-3C05125B0A1D}">
  <ds:schemaRefs>
    <ds:schemaRef ds:uri="http://schemas.openxmlformats.org/package/2006/metadata/core-properties"/>
    <ds:schemaRef ds:uri="94c8eb14-a4db-4a67-bc76-fb62c2b91e8a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cdff4c54-b6d4-4350-bf6d-a35c541f79a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A3DA4B2-60F8-4B8D-AC9B-8393EF1A405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1008</Words>
  <Application>Microsoft Office PowerPoint</Application>
  <PresentationFormat>Bredbild</PresentationFormat>
  <Paragraphs>124</Paragraphs>
  <Slides>14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14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Verksamhetsanpassade bedömningskriterier för enhetschef</vt:lpstr>
      <vt:lpstr>Introduktion till bildspelet</vt:lpstr>
      <vt:lpstr>Varför använder vi bedömningskriterier?</vt:lpstr>
      <vt:lpstr>Varför nya bedömningskriterier?</vt:lpstr>
      <vt:lpstr>Hur sker bedömning?</vt:lpstr>
      <vt:lpstr>Hur sker bedömning?</vt:lpstr>
      <vt:lpstr>Hur sker bedömning?</vt:lpstr>
      <vt:lpstr>Jag vet mitt uppdrag och vem jag är till för</vt:lpstr>
      <vt:lpstr>I alla mina möten och uppgifter – jag bryr mig</vt:lpstr>
      <vt:lpstr>Jag arbetar tillsammans med andra</vt:lpstr>
      <vt:lpstr>Jag tänker nytt</vt:lpstr>
      <vt:lpstr>Jag arbetar strukturerat och effektivt</vt:lpstr>
      <vt:lpstr>Hantering av dokumentet - bedömningskriterier </vt:lpstr>
      <vt:lpstr>Erika Olsson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/>
  <cp:lastModifiedBy/>
  <cp:revision>31</cp:revision>
  <dcterms:created xsi:type="dcterms:W3CDTF">2018-09-13T15:17:52Z</dcterms:created>
  <dcterms:modified xsi:type="dcterms:W3CDTF">2025-06-04T12:14:42Z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0x010100F1FE3196CF7D4644ADC2CAE7A232E9FF</vt:lpwstr>
  </property>
  <property fmtid="{D5CDD505-2E9C-101B-9397-08002B2CF9AE}" pid="3" name="Order">
    <vt:r8>71400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